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9"/>
  </p:notesMasterIdLst>
  <p:handoutMasterIdLst>
    <p:handoutMasterId r:id="rId30"/>
  </p:handoutMasterIdLst>
  <p:sldIdLst>
    <p:sldId id="259" r:id="rId2"/>
    <p:sldId id="270" r:id="rId3"/>
    <p:sldId id="258" r:id="rId4"/>
    <p:sldId id="265" r:id="rId5"/>
    <p:sldId id="271" r:id="rId6"/>
    <p:sldId id="272" r:id="rId7"/>
    <p:sldId id="264" r:id="rId8"/>
    <p:sldId id="273" r:id="rId9"/>
    <p:sldId id="274" r:id="rId10"/>
    <p:sldId id="275" r:id="rId11"/>
    <p:sldId id="276" r:id="rId12"/>
    <p:sldId id="277" r:id="rId13"/>
    <p:sldId id="278" r:id="rId14"/>
    <p:sldId id="267" r:id="rId15"/>
    <p:sldId id="279" r:id="rId16"/>
    <p:sldId id="282" r:id="rId17"/>
    <p:sldId id="280" r:id="rId18"/>
    <p:sldId id="283" r:id="rId19"/>
    <p:sldId id="281" r:id="rId20"/>
    <p:sldId id="284" r:id="rId21"/>
    <p:sldId id="268" r:id="rId22"/>
    <p:sldId id="285" r:id="rId23"/>
    <p:sldId id="286" r:id="rId24"/>
    <p:sldId id="288" r:id="rId25"/>
    <p:sldId id="269" r:id="rId26"/>
    <p:sldId id="263" r:id="rId27"/>
    <p:sldId id="287" r:id="rId2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558165B-9EBC-471B-B312-985813CCA7EC}">
          <p14:sldIdLst>
            <p14:sldId id="259"/>
          </p14:sldIdLst>
        </p14:section>
        <p14:section name="Seção do Resumo" id="{A573C685-F110-4ABF-BF12-50652D0D9B71}">
          <p14:sldIdLst>
            <p14:sldId id="270"/>
          </p14:sldIdLst>
        </p14:section>
        <p14:section name="Roteiro" id="{2521774A-85CE-4295-832E-65ED7C908C6B}">
          <p14:sldIdLst>
            <p14:sldId id="258"/>
          </p14:sldIdLst>
        </p14:section>
        <p14:section name="Fundamentos Básicos" id="{E0900BED-AE17-4895-B87B-99302B8EAA4A}">
          <p14:sldIdLst>
            <p14:sldId id="265"/>
          </p14:sldIdLst>
        </p14:section>
        <p14:section name="Algoritmos" id="{A63D4AAA-8747-46C5-B093-687573A9826B}">
          <p14:sldIdLst>
            <p14:sldId id="271"/>
            <p14:sldId id="272"/>
            <p14:sldId id="264"/>
          </p14:sldIdLst>
        </p14:section>
        <p14:section name="Estrutura de Repetição" id="{574FEE26-5DC3-4401-A2EE-56E639428E68}">
          <p14:sldIdLst>
            <p14:sldId id="273"/>
            <p14:sldId id="274"/>
          </p14:sldIdLst>
        </p14:section>
        <p14:section name="Variáveis, Constantes e Tp de Dd" id="{57657E05-16BF-41D5-BFB4-66E4EDAF0428}">
          <p14:sldIdLst>
            <p14:sldId id="275"/>
            <p14:sldId id="276"/>
          </p14:sldIdLst>
        </p14:section>
        <p14:section name="Operadores e Condicionais" id="{0B65598B-A5C1-4CD9-8F07-95324EFFC992}">
          <p14:sldIdLst>
            <p14:sldId id="277"/>
            <p14:sldId id="278"/>
          </p14:sldIdLst>
        </p14:section>
        <p14:section name="Introdução a Computação" id="{0C340C2D-5EF0-4924-9659-D5F44F04DBC0}">
          <p14:sldIdLst>
            <p14:sldId id="267"/>
          </p14:sldIdLst>
        </p14:section>
        <p14:section name="Informática" id="{8D1BAE3B-BCEF-4D47-BA27-183104147312}">
          <p14:sldIdLst>
            <p14:sldId id="279"/>
            <p14:sldId id="282"/>
          </p14:sldIdLst>
        </p14:section>
        <p14:section name="Organização Básica" id="{6EA755C7-17DA-4332-A4EE-8B000F23B382}">
          <p14:sldIdLst>
            <p14:sldId id="280"/>
            <p14:sldId id="283"/>
          </p14:sldIdLst>
        </p14:section>
        <p14:section name="Programas e Conceitos" id="{4945B486-8262-49DC-B382-826852A85335}">
          <p14:sldIdLst>
            <p14:sldId id="281"/>
            <p14:sldId id="284"/>
          </p14:sldIdLst>
        </p14:section>
        <p14:section name="Aplicações" id="{8FF96097-C2EE-428D-BDF6-008A707E9ADB}">
          <p14:sldIdLst>
            <p14:sldId id="268"/>
          </p14:sldIdLst>
        </p14:section>
        <p14:section name="Aplicações da Lógica de Programação" id="{9AFD50DA-11CB-4380-A62B-D7CD04E2C4B4}">
          <p14:sldIdLst>
            <p14:sldId id="285"/>
            <p14:sldId id="286"/>
            <p14:sldId id="288"/>
          </p14:sldIdLst>
        </p14:section>
        <p14:section name="Referências" id="{68A26168-C31F-474C-9037-DF1FC30018DF}">
          <p14:sldIdLst>
            <p14:sldId id="269"/>
          </p14:sldIdLst>
        </p14:section>
        <p14:section name="Referencia bibliográfica" id="{EA48E389-1E99-4761-98C6-988EE1FCB007}">
          <p14:sldIdLst>
            <p14:sldId id="263"/>
          </p14:sldIdLst>
        </p14:section>
        <p14:section name="Fim da Apresentação" id="{A7FCC66E-0907-4FF1-9320-34FB1FBB873F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 custT="1"/>
      <dgm:spPr/>
      <dgm:t>
        <a:bodyPr rtlCol="0"/>
        <a:lstStyle/>
        <a:p>
          <a:pPr algn="l" rtl="0">
            <a:defRPr cap="all"/>
          </a:pPr>
          <a:r>
            <a:rPr lang="pt-BR" sz="1800" b="0" i="0" dirty="0"/>
            <a:t>Fundamentos Básicos;</a:t>
          </a:r>
        </a:p>
        <a:p>
          <a:pPr algn="l" rtl="0">
            <a:defRPr cap="all"/>
          </a:pPr>
          <a:r>
            <a:rPr lang="pt-BR" sz="1100" b="0" i="0" dirty="0"/>
            <a:t>- Algoritmos;</a:t>
          </a:r>
        </a:p>
        <a:p>
          <a:pPr algn="l" rtl="0">
            <a:defRPr cap="all"/>
          </a:pPr>
          <a:r>
            <a:rPr lang="pt-BR" sz="1100" b="0" i="0" dirty="0"/>
            <a:t>-Estrutura de repetição;</a:t>
          </a:r>
        </a:p>
        <a:p>
          <a:pPr algn="l" rtl="0">
            <a:defRPr cap="all"/>
          </a:pPr>
          <a:r>
            <a:rPr lang="pt-BR" sz="1100" b="0" i="0" dirty="0"/>
            <a:t>- Variáveis, constantes e tipos de Dados;</a:t>
          </a:r>
        </a:p>
        <a:p>
          <a:pPr algn="l" rtl="0">
            <a:defRPr cap="all"/>
          </a:pPr>
          <a:r>
            <a:rPr lang="pt-BR" sz="1100" b="0" i="0" dirty="0"/>
            <a:t>- Operadores e condicionais.</a:t>
          </a:r>
        </a:p>
        <a:p>
          <a:pPr algn="l" rtl="0">
            <a:defRPr cap="all"/>
          </a:pPr>
          <a:endParaRPr lang="pt-BR" sz="1800" b="0" i="0" dirty="0"/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pt-br"/>
            <a:t>01</a:t>
          </a:r>
        </a:p>
      </dgm:t>
    </dgm:pt>
    <dgm:pt modelId="{53742231-981F-480A-940F-203EC2F7423F}">
      <dgm:prSet custT="1"/>
      <dgm:spPr/>
      <dgm:t>
        <a:bodyPr rtlCol="0"/>
        <a:lstStyle/>
        <a:p>
          <a:pPr rtl="0">
            <a:defRPr cap="all"/>
          </a:pPr>
          <a:r>
            <a:rPr lang="pt-BR" sz="1800" b="0" i="0" dirty="0"/>
            <a:t>introdução a computação;</a:t>
          </a:r>
        </a:p>
        <a:p>
          <a:pPr rtl="0">
            <a:defRPr cap="all"/>
          </a:pPr>
          <a:r>
            <a:rPr lang="pt-BR" sz="1100" b="0" i="0" dirty="0"/>
            <a:t>-  INFORMÁTICA;</a:t>
          </a:r>
        </a:p>
        <a:p>
          <a:pPr rtl="0">
            <a:defRPr cap="all"/>
          </a:pPr>
          <a:r>
            <a:rPr lang="pt-BR" sz="1100" b="0" i="0" dirty="0"/>
            <a:t>- Organização básica;</a:t>
          </a:r>
        </a:p>
        <a:p>
          <a:pPr rtl="0">
            <a:defRPr cap="all"/>
          </a:pPr>
          <a:r>
            <a:rPr lang="pt-BR" sz="1100" b="0" i="0" dirty="0"/>
            <a:t>- Programas e conceitos.</a:t>
          </a:r>
          <a:endParaRPr lang="pt-br" sz="1100" dirty="0"/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pt-br"/>
            <a:t>02</a:t>
          </a:r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pt-BR" b="0" i="0" dirty="0"/>
            <a:t>Aplicações e formas de representação;</a:t>
          </a:r>
          <a:endParaRPr lang="pt-br" dirty="0"/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pt-br"/>
            <a:t>03</a:t>
          </a:r>
        </a:p>
      </dgm:t>
    </dgm:pt>
    <dgm:pt modelId="{20DD467C-CFB0-44D4-96E9-9A0BE708534E}">
      <dgm:prSet/>
      <dgm:spPr/>
      <dgm:t>
        <a:bodyPr rtlCol="0"/>
        <a:lstStyle/>
        <a:p>
          <a:pPr rtl="0">
            <a:defRPr cap="all"/>
          </a:pPr>
          <a:r>
            <a:rPr lang="pt-BR" b="0" i="0" dirty="0"/>
            <a:t>Referências.</a:t>
          </a:r>
          <a:endParaRPr lang="pt-br" dirty="0"/>
        </a:p>
      </dgm:t>
    </dgm:pt>
    <dgm:pt modelId="{DF761809-0D01-486B-8079-70C5A9ACAFD3}" type="sibTrans" cxnId="{1DEE5599-066C-4211-84C1-4632D6C5A10B}">
      <dgm:prSet phldrT="04" phldr="0"/>
      <dgm:spPr/>
      <dgm:t>
        <a:bodyPr/>
        <a:lstStyle/>
        <a:p>
          <a:r>
            <a:rPr lang="pt-BR"/>
            <a:t>04</a:t>
          </a:r>
        </a:p>
      </dgm:t>
    </dgm:pt>
    <dgm:pt modelId="{D675CEAD-A7A5-4B89-9D04-DBA318CC5549}" type="parTrans" cxnId="{1DEE5599-066C-4211-84C1-4632D6C5A10B}">
      <dgm:prSet/>
      <dgm:spPr/>
      <dgm:t>
        <a:bodyPr/>
        <a:lstStyle/>
        <a:p>
          <a:endParaRPr lang="pt-BR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4"/>
      <dgm:spPr/>
    </dgm:pt>
    <dgm:pt modelId="{BBA91679-4684-4A04-8AEB-03038C78A75C}" type="pres">
      <dgm:prSet presAssocID="{9C64CC83-643C-4E12-8F97-BC19DC03119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4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4"/>
      <dgm:spPr/>
    </dgm:pt>
    <dgm:pt modelId="{975C752B-C37A-4BA6-A3AE-2202A141404A}" type="pres">
      <dgm:prSet presAssocID="{EF449C32-A7AE-4099-9E9B-9E2F736A89C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4"/>
      <dgm:spPr/>
    </dgm:pt>
    <dgm:pt modelId="{E20811D6-E5D4-4C9E-AABF-9E0E1902CA2C}" type="pres">
      <dgm:prSet presAssocID="{98E6DD7C-B953-4119-9F64-9914E467ECBF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4">
        <dgm:presLayoutVars>
          <dgm:bulletEnabled val="1"/>
        </dgm:presLayoutVars>
      </dgm:prSet>
      <dgm:spPr/>
    </dgm:pt>
    <dgm:pt modelId="{8996A85C-F0F3-4B5B-9AF3-D24614237E59}" type="pres">
      <dgm:prSet presAssocID="{98E6DD7C-B953-4119-9F64-9914E467ECBF}" presName="sibTrans" presStyleCnt="0"/>
      <dgm:spPr/>
    </dgm:pt>
    <dgm:pt modelId="{4F58D7B5-0474-40E9-AC5C-13C7C844E321}" type="pres">
      <dgm:prSet presAssocID="{20DD467C-CFB0-44D4-96E9-9A0BE708534E}" presName="compositeNode" presStyleCnt="0">
        <dgm:presLayoutVars>
          <dgm:bulletEnabled val="1"/>
        </dgm:presLayoutVars>
      </dgm:prSet>
      <dgm:spPr/>
    </dgm:pt>
    <dgm:pt modelId="{2D4C789F-8C34-4B8E-BF83-F6CFF1F90786}" type="pres">
      <dgm:prSet presAssocID="{20DD467C-CFB0-44D4-96E9-9A0BE708534E}" presName="bgRect" presStyleLbl="alignNode1" presStyleIdx="3" presStyleCnt="4"/>
      <dgm:spPr/>
    </dgm:pt>
    <dgm:pt modelId="{1E8887B8-1364-46C1-BB45-B509C0502A35}" type="pres">
      <dgm:prSet presAssocID="{DF761809-0D01-486B-8079-70C5A9ACAFD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74CEC92-1DE6-4EB7-A99A-DC7A872B59E7}" type="pres">
      <dgm:prSet presAssocID="{20DD467C-CFB0-44D4-96E9-9A0BE708534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C32D9833-A3A8-4698-85DC-53C29185A8E7}" type="presOf" srcId="{DF761809-0D01-486B-8079-70C5A9ACAFD3}" destId="{1E8887B8-1364-46C1-BB45-B509C0502A35}" srcOrd="0" destOrd="0" presId="urn:microsoft.com/office/officeart/2016/7/layout/LinearBlockProcessNumbered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D5E22F5C-0247-40AF-A477-CA1208646B55}" type="presOf" srcId="{20DD467C-CFB0-44D4-96E9-9A0BE708534E}" destId="{2D4C789F-8C34-4B8E-BF83-F6CFF1F90786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1DEE5599-066C-4211-84C1-4632D6C5A10B}" srcId="{8AA20905-3954-474B-A606-562BCA026DC1}" destId="{20DD467C-CFB0-44D4-96E9-9A0BE708534E}" srcOrd="3" destOrd="0" parTransId="{D675CEAD-A7A5-4B89-9D04-DBA318CC5549}" sibTransId="{DF761809-0D01-486B-8079-70C5A9ACAFD3}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28A9BAE2-8F62-4F07-812A-A5BA1D67051D}" type="presOf" srcId="{20DD467C-CFB0-44D4-96E9-9A0BE708534E}" destId="{674CEC92-1DE6-4EB7-A99A-DC7A872B59E7}" srcOrd="1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F8DAFF91-DA5E-4793-920B-9F3BF7D9E6C5}" type="presParOf" srcId="{579698BD-D232-4926-8D7B-29A69B90858B}" destId="{8996A85C-F0F3-4B5B-9AF3-D24614237E59}" srcOrd="5" destOrd="0" presId="urn:microsoft.com/office/officeart/2016/7/layout/LinearBlockProcessNumbered"/>
    <dgm:cxn modelId="{6FC03972-523D-43C3-819A-5AAAFF101D62}" type="presParOf" srcId="{579698BD-D232-4926-8D7B-29A69B90858B}" destId="{4F58D7B5-0474-40E9-AC5C-13C7C844E321}" srcOrd="6" destOrd="0" presId="urn:microsoft.com/office/officeart/2016/7/layout/LinearBlockProcessNumbered"/>
    <dgm:cxn modelId="{7D561907-8C50-44F8-8693-363F9ABF1CD5}" type="presParOf" srcId="{4F58D7B5-0474-40E9-AC5C-13C7C844E321}" destId="{2D4C789F-8C34-4B8E-BF83-F6CFF1F90786}" srcOrd="0" destOrd="0" presId="urn:microsoft.com/office/officeart/2016/7/layout/LinearBlockProcessNumbered"/>
    <dgm:cxn modelId="{EC6CC633-6905-46D6-8B8F-2D22C3DEE845}" type="presParOf" srcId="{4F58D7B5-0474-40E9-AC5C-13C7C844E321}" destId="{1E8887B8-1364-46C1-BB45-B509C0502A35}" srcOrd="1" destOrd="0" presId="urn:microsoft.com/office/officeart/2016/7/layout/LinearBlockProcessNumbered"/>
    <dgm:cxn modelId="{62EDD173-DB4D-4F12-A133-F0890ADAE0BC}" type="presParOf" srcId="{4F58D7B5-0474-40E9-AC5C-13C7C844E321}" destId="{674CEC92-1DE6-4EB7-A99A-DC7A872B59E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202" y="497064"/>
          <a:ext cx="2441809" cy="2930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0" i="0" kern="1200" dirty="0"/>
            <a:t>Fundamentos Básicos;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Algoritmos;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-Estrutura de repetição;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Variáveis, constantes e tipos de Dados;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Operadores e condicionais.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pt-BR" sz="1800" b="0" i="0" kern="1200" dirty="0"/>
        </a:p>
      </dsp:txBody>
      <dsp:txXfrm>
        <a:off x="202" y="1669132"/>
        <a:ext cx="2441809" cy="1758102"/>
      </dsp:txXfrm>
    </dsp:sp>
    <dsp:sp modelId="{BBA91679-4684-4A04-8AEB-03038C78A75C}">
      <dsp:nvSpPr>
        <dsp:cNvPr id="0" name=""/>
        <dsp:cNvSpPr/>
      </dsp:nvSpPr>
      <dsp:spPr>
        <a:xfrm>
          <a:off x="202" y="497064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rtlCol="0" anchor="ctr" anchorCtr="0">
          <a:noAutofit/>
        </a:bodyPr>
        <a:lstStyle/>
        <a:p>
          <a:pPr marL="0" lvl="0" indent="0" algn="l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100" kern="1200"/>
            <a:t>01</a:t>
          </a:r>
        </a:p>
      </dsp:txBody>
      <dsp:txXfrm>
        <a:off x="202" y="497064"/>
        <a:ext cx="2441809" cy="1172068"/>
      </dsp:txXfrm>
    </dsp:sp>
    <dsp:sp modelId="{00AE7F27-0E5D-4AFB-ACD6-B5A19E79EA42}">
      <dsp:nvSpPr>
        <dsp:cNvPr id="0" name=""/>
        <dsp:cNvSpPr/>
      </dsp:nvSpPr>
      <dsp:spPr>
        <a:xfrm>
          <a:off x="2637356" y="497064"/>
          <a:ext cx="2441809" cy="2930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0" i="0" kern="1200" dirty="0"/>
            <a:t>introdução a computação;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 INFORMÁTICA;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Organização básica;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 dirty="0"/>
            <a:t>- Programas e conceitos.</a:t>
          </a:r>
          <a:endParaRPr lang="pt-br" sz="1100" kern="1200" dirty="0"/>
        </a:p>
      </dsp:txBody>
      <dsp:txXfrm>
        <a:off x="2637356" y="1669132"/>
        <a:ext cx="2441809" cy="1758102"/>
      </dsp:txXfrm>
    </dsp:sp>
    <dsp:sp modelId="{975C752B-C37A-4BA6-A3AE-2202A141404A}">
      <dsp:nvSpPr>
        <dsp:cNvPr id="0" name=""/>
        <dsp:cNvSpPr/>
      </dsp:nvSpPr>
      <dsp:spPr>
        <a:xfrm>
          <a:off x="2637356" y="497064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rtlCol="0" anchor="ctr" anchorCtr="0">
          <a:noAutofit/>
        </a:bodyPr>
        <a:lstStyle/>
        <a:p>
          <a:pPr marL="0" lvl="0" indent="0" algn="l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100" kern="1200"/>
            <a:t>02</a:t>
          </a:r>
        </a:p>
      </dsp:txBody>
      <dsp:txXfrm>
        <a:off x="2637356" y="497064"/>
        <a:ext cx="2441809" cy="1172068"/>
      </dsp:txXfrm>
    </dsp:sp>
    <dsp:sp modelId="{CAD62F17-E99D-4FEF-B376-961CA4CB20EB}">
      <dsp:nvSpPr>
        <dsp:cNvPr id="0" name=""/>
        <dsp:cNvSpPr/>
      </dsp:nvSpPr>
      <dsp:spPr>
        <a:xfrm>
          <a:off x="5274509" y="497064"/>
          <a:ext cx="2441809" cy="2930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0" i="0" kern="1200" dirty="0"/>
            <a:t>Aplicações e formas de representação;</a:t>
          </a:r>
          <a:endParaRPr lang="pt-br" sz="1800" kern="1200" dirty="0"/>
        </a:p>
      </dsp:txBody>
      <dsp:txXfrm>
        <a:off x="5274509" y="1669132"/>
        <a:ext cx="2441809" cy="1758102"/>
      </dsp:txXfrm>
    </dsp:sp>
    <dsp:sp modelId="{E20811D6-E5D4-4C9E-AABF-9E0E1902CA2C}">
      <dsp:nvSpPr>
        <dsp:cNvPr id="0" name=""/>
        <dsp:cNvSpPr/>
      </dsp:nvSpPr>
      <dsp:spPr>
        <a:xfrm>
          <a:off x="5274509" y="497064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rtlCol="0" anchor="ctr" anchorCtr="0">
          <a:noAutofit/>
        </a:bodyPr>
        <a:lstStyle/>
        <a:p>
          <a:pPr marL="0" lvl="0" indent="0" algn="l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100" kern="1200"/>
            <a:t>03</a:t>
          </a:r>
        </a:p>
      </dsp:txBody>
      <dsp:txXfrm>
        <a:off x="5274509" y="497064"/>
        <a:ext cx="2441809" cy="1172068"/>
      </dsp:txXfrm>
    </dsp:sp>
    <dsp:sp modelId="{2D4C789F-8C34-4B8E-BF83-F6CFF1F90786}">
      <dsp:nvSpPr>
        <dsp:cNvPr id="0" name=""/>
        <dsp:cNvSpPr/>
      </dsp:nvSpPr>
      <dsp:spPr>
        <a:xfrm>
          <a:off x="7911663" y="497064"/>
          <a:ext cx="2441809" cy="2930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b="0" i="0" kern="1200" dirty="0"/>
            <a:t>Referências.</a:t>
          </a:r>
          <a:endParaRPr lang="pt-br" sz="1800" kern="1200" dirty="0"/>
        </a:p>
      </dsp:txBody>
      <dsp:txXfrm>
        <a:off x="7911663" y="1669132"/>
        <a:ext cx="2441809" cy="1758102"/>
      </dsp:txXfrm>
    </dsp:sp>
    <dsp:sp modelId="{1E8887B8-1364-46C1-BB45-B509C0502A35}">
      <dsp:nvSpPr>
        <dsp:cNvPr id="0" name=""/>
        <dsp:cNvSpPr/>
      </dsp:nvSpPr>
      <dsp:spPr>
        <a:xfrm>
          <a:off x="7911663" y="497064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100" kern="1200"/>
            <a:t>04</a:t>
          </a:r>
        </a:p>
      </dsp:txBody>
      <dsp:txXfrm>
        <a:off x="7911663" y="497064"/>
        <a:ext cx="2441809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2EA776-6486-409F-9E42-BD4FCC6A44A1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35DDD2-5AEF-4CE6-93B6-6FB9C678CC40}" type="datetime1">
              <a:rPr lang="pt-BR" smtClean="0"/>
              <a:t>10/03/2025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DF503-732B-4721-AC20-D30104D5F450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780597-7E4C-49B1-8DFA-506BCE34072C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6DF03D-7AFC-47DF-9591-1326FF7AD073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F37908-64F6-4BF1-AEF9-1375A5CF069B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B9173-D618-48E2-BAA6-9B20DA9854D6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656C95-E4AE-4A94-B561-99A0CE0FFCF1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37451-1E5D-4C34-A14E-8751AAE8ED71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86FF3C-CA41-4B49-8218-6AF2FC913B34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E96C44-523A-4872-94D5-24CBDA5A9CC6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CCB403-0313-4A5E-8E36-77BFB7215ED9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7F1835-ADE7-4D9D-BC53-5437D497D352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C27969-B261-4FC0-A695-A95DDDE99FA1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1FA99-845B-4C70-A7F6-30DFC6887F18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21B2C5-876A-49CE-ABA3-C1DCCF367A6A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6572E-AB9B-40B1-9767-99FBEEEC4B22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8ECB5-1E4B-48B5-BE59-C94C33D986AE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dirty="0"/>
              <a:t>Clique no ícone para adicionar uma 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366F3-1C7E-4E4B-910E-50900CEA2133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9D740CA-AC13-4698-BFA2-D15C37DF415A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.png"/><Relationship Id="rId7" Type="http://schemas.openxmlformats.org/officeDocument/2006/relationships/slide" Target="slide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90.png"/><Relationship Id="rId5" Type="http://schemas.openxmlformats.org/officeDocument/2006/relationships/image" Target="../media/image370.png"/><Relationship Id="rId10" Type="http://schemas.openxmlformats.org/officeDocument/2006/relationships/slide" Target="slide19.xml"/><Relationship Id="rId4" Type="http://schemas.openxmlformats.org/officeDocument/2006/relationships/slide" Target="slide15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8.png"/><Relationship Id="rId7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25.xml"/><Relationship Id="rId5" Type="http://schemas.openxmlformats.org/officeDocument/2006/relationships/image" Target="../media/image10.png"/><Relationship Id="rId10" Type="http://schemas.openxmlformats.org/officeDocument/2006/relationships/slide" Target="slide21.xml"/><Relationship Id="rId4" Type="http://schemas.openxmlformats.org/officeDocument/2006/relationships/image" Target="../media/image9.png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png"/><Relationship Id="rId7" Type="http://schemas.openxmlformats.org/officeDocument/2006/relationships/slide" Target="slide2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dogostoso.com.br/receita/309779-bolo-de-chocolate-simples.html" TargetMode="External"/><Relationship Id="rId7" Type="http://schemas.openxmlformats.org/officeDocument/2006/relationships/hyperlink" Target="https://www.iped.com.br/materias/informatica/introducao-computacao.html" TargetMode="External"/><Relationship Id="rId2" Type="http://schemas.openxmlformats.org/officeDocument/2006/relationships/hyperlink" Target="https://books.google.com.br/books/about/Algoritmos.html?id=qYywDwAAQBAJ&amp;redir_esc=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damateria.com.br/historia-e-evolucao-dos-computadores/" TargetMode="External"/><Relationship Id="rId5" Type="http://schemas.openxmlformats.org/officeDocument/2006/relationships/hyperlink" Target="https://blog.betrybe.com/desenvolvimento-web/estruturas-de-repeticao/" TargetMode="External"/><Relationship Id="rId4" Type="http://schemas.openxmlformats.org/officeDocument/2006/relationships/hyperlink" Target="https://esr.rnp.br/desenvolvimento-de-sistemas/o-que-e-logica-de-programacao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50.png"/><Relationship Id="rId5" Type="http://schemas.openxmlformats.org/officeDocument/2006/relationships/image" Target="../media/image130.png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image" Target="../media/image15.png"/><Relationship Id="rId1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6.xml"/><Relationship Id="rId7" Type="http://schemas.openxmlformats.org/officeDocument/2006/relationships/slide" Target="slide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slide" Target="slide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xícara, café, comida e bebida&#10;&#10;Descrição gerada automaticamente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br" sz="7200" dirty="0"/>
              <a:t>Introdução à Lógica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612481"/>
            <a:ext cx="9440034" cy="706218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2400" b="0" i="0" dirty="0">
                <a:effectLst/>
                <a:latin typeface="Arial" panose="020B0604020202020204" pitchFamily="34" charset="0"/>
              </a:rPr>
              <a:t>Conceitos básicos de programação</a:t>
            </a:r>
            <a:endParaRPr lang="pt-br" sz="3200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A4141F0-91F5-445D-831C-FBC4417B2952}"/>
              </a:ext>
            </a:extLst>
          </p:cNvPr>
          <p:cNvSpPr txBox="1">
            <a:spLocks/>
          </p:cNvSpPr>
          <p:nvPr/>
        </p:nvSpPr>
        <p:spPr>
          <a:xfrm>
            <a:off x="0" y="6132352"/>
            <a:ext cx="12062085" cy="7062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000" dirty="0">
                <a:effectLst/>
                <a:latin typeface="Arial" panose="020B0604020202020204" pitchFamily="34" charset="0"/>
              </a:rPr>
              <a:t>Alunos: Lucas Sousa, Diego Lohan, Ezequiel Magalhães, Guilherme Coelho e Raphael Veras.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Variáveis, Constantes e Tipos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FBE48D-30EF-463D-B5F4-261E1A62F46C}"/>
              </a:ext>
            </a:extLst>
          </p:cNvPr>
          <p:cNvSpPr txBox="1"/>
          <p:nvPr/>
        </p:nvSpPr>
        <p:spPr>
          <a:xfrm>
            <a:off x="268448" y="1236266"/>
            <a:ext cx="569805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As variáveis armazenam dados durante a execução de um programa. As constantes são valores fixos que não mudam. Já os tipos de dados definem a natureza dos valores que as variáveis podem armazenar, como inteiros, decimais ou caracteres.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/>
              <a:t>Cada um desses elementos são importantes para a padronização das estruturas da lógica de programação, pois cada uma associa um comando específico para o pc.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A004BA-0D28-451A-BB7D-850F8204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65" y="4701075"/>
            <a:ext cx="4905821" cy="18413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292D4A58-0DBD-424D-9ED4-17C8DAFB15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6995148"/>
                  </p:ext>
                </p:extLst>
              </p:nvPr>
            </p:nvGraphicFramePr>
            <p:xfrm>
              <a:off x="6057277" y="1236266"/>
              <a:ext cx="5855625" cy="3293789"/>
            </p:xfrm>
            <a:graphic>
              <a:graphicData uri="http://schemas.microsoft.com/office/powerpoint/2016/slidezoom">
                <pslz:sldZm>
                  <pslz:sldZmObj sldId="276" cId="1857933960">
                    <pslz:zmPr id="{2737CB0D-D677-4CB3-97FF-C3DCCB5F62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55625" cy="32937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2D4A58-0DBD-424D-9ED4-17C8DAFB15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7277" y="1236266"/>
                <a:ext cx="5855625" cy="32937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84696B28-B22D-40D6-A782-BF5DB8F9C3DA}"/>
              </a:ext>
            </a:extLst>
          </p:cNvPr>
          <p:cNvSpPr txBox="1"/>
          <p:nvPr/>
        </p:nvSpPr>
        <p:spPr>
          <a:xfrm>
            <a:off x="8269540" y="4701075"/>
            <a:ext cx="1431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ASIMOVV, 2023</a:t>
            </a:r>
          </a:p>
        </p:txBody>
      </p:sp>
    </p:spTree>
    <p:extLst>
      <p:ext uri="{BB962C8B-B14F-4D97-AF65-F5344CB8AC3E}">
        <p14:creationId xmlns:p14="http://schemas.microsoft.com/office/powerpoint/2010/main" val="244299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891F58A-0F05-42DA-8298-CE9048657F44}"/>
              </a:ext>
            </a:extLst>
          </p:cNvPr>
          <p:cNvSpPr txBox="1"/>
          <p:nvPr/>
        </p:nvSpPr>
        <p:spPr>
          <a:xfrm>
            <a:off x="241353" y="3972187"/>
            <a:ext cx="45450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Uma variável em programação é como se </a:t>
            </a:r>
          </a:p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fosse uma “caixa” que guarda uma informação </a:t>
            </a:r>
          </a:p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que o programador pode mudar durante a execução </a:t>
            </a:r>
          </a:p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de um programa.</a:t>
            </a:r>
            <a:endParaRPr lang="pt-BR" sz="1400" b="1" dirty="0">
              <a:latin typeface="Goudy Old Style (Corpo)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CA9B70-8434-4644-B612-8D5C187C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0" y="1908807"/>
            <a:ext cx="4090717" cy="19540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F25BBD-662B-459F-935C-135D430B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36" y="1908807"/>
            <a:ext cx="2124279" cy="195401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94548A-20D3-4172-BC51-1C7D2739AAC1}"/>
              </a:ext>
            </a:extLst>
          </p:cNvPr>
          <p:cNvSpPr txBox="1"/>
          <p:nvPr/>
        </p:nvSpPr>
        <p:spPr>
          <a:xfrm>
            <a:off x="4925361" y="3972187"/>
            <a:ext cx="3118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0" dirty="0">
                <a:solidFill>
                  <a:srgbClr val="F0F3F3"/>
                </a:solidFill>
                <a:effectLst/>
                <a:latin typeface="Goudy Old Style (Corpo)"/>
              </a:rPr>
              <a:t>constante é um valor que, uma vez definido, não pode ser alterado enquanto o programa estiver rodando</a:t>
            </a:r>
            <a:endParaRPr lang="pt-BR" sz="1400" b="1" dirty="0">
              <a:latin typeface="Goudy Old Style (Corpo)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BEB4106-795D-4676-BBA0-9699629047C4}"/>
              </a:ext>
            </a:extLst>
          </p:cNvPr>
          <p:cNvCxnSpPr/>
          <p:nvPr/>
        </p:nvCxnSpPr>
        <p:spPr>
          <a:xfrm>
            <a:off x="4925361" y="914400"/>
            <a:ext cx="0" cy="5343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5425C43-7270-487A-90D9-CC16FFC0DFD9}"/>
              </a:ext>
            </a:extLst>
          </p:cNvPr>
          <p:cNvCxnSpPr/>
          <p:nvPr/>
        </p:nvCxnSpPr>
        <p:spPr>
          <a:xfrm>
            <a:off x="8164910" y="823519"/>
            <a:ext cx="0" cy="5343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DE6FEA2A-C77B-4F91-9DBD-E45FBD47E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60" y="1908807"/>
            <a:ext cx="3414748" cy="195401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2768FE3-D3F4-49A9-B45D-B7068BF53AA9}"/>
              </a:ext>
            </a:extLst>
          </p:cNvPr>
          <p:cNvSpPr txBox="1"/>
          <p:nvPr/>
        </p:nvSpPr>
        <p:spPr>
          <a:xfrm>
            <a:off x="8783106" y="3972187"/>
            <a:ext cx="2935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/>
              <a:t>Python é uma linguagem orientada a objetos, onde todo valor é considerado um objeto, já os tipos de dados, são denominados classes e a variáreis são as instâncias (objetos).</a:t>
            </a:r>
          </a:p>
        </p:txBody>
      </p:sp>
    </p:spTree>
    <p:extLst>
      <p:ext uri="{BB962C8B-B14F-4D97-AF65-F5344CB8AC3E}">
        <p14:creationId xmlns:p14="http://schemas.microsoft.com/office/powerpoint/2010/main" val="185793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7848"/>
            <a:ext cx="10353762" cy="1257300"/>
          </a:xfrm>
        </p:spPr>
        <p:txBody>
          <a:bodyPr/>
          <a:lstStyle/>
          <a:p>
            <a:r>
              <a:rPr lang="pt-BR" dirty="0"/>
              <a:t>Operadores e Condicionais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FBE48D-30EF-463D-B5F4-261E1A62F46C}"/>
              </a:ext>
            </a:extLst>
          </p:cNvPr>
          <p:cNvSpPr txBox="1"/>
          <p:nvPr/>
        </p:nvSpPr>
        <p:spPr>
          <a:xfrm>
            <a:off x="397943" y="1365148"/>
            <a:ext cx="569805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Quando se fala em operadores na perspectiva da lógica de programação, abordam-se os símbolos que realizam operações em variáveis e valores.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 err="1"/>
              <a:t>Ex</a:t>
            </a:r>
            <a:r>
              <a:rPr lang="pt-BR" sz="2000" b="1" dirty="0"/>
              <a:t>: Adição (+), Subtração (-), Multiplicação (*) e Divisão (/). 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/>
              <a:t>Enquanto isso, as condicionais permitem que o programa tome decisões com base em condições específicas.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 err="1"/>
              <a:t>Ex</a:t>
            </a:r>
            <a:r>
              <a:rPr lang="pt-BR" sz="2000" b="1" dirty="0"/>
              <a:t>: </a:t>
            </a:r>
            <a:r>
              <a:rPr lang="pt-BR" sz="2000" b="1" dirty="0" err="1"/>
              <a:t>If</a:t>
            </a:r>
            <a:r>
              <a:rPr lang="pt-BR" sz="2000" b="1" dirty="0"/>
              <a:t> -&gt; Verifica uma condição e Executa a codificação se a condição for verdadeira;</a:t>
            </a:r>
          </a:p>
          <a:p>
            <a:pPr algn="ctr"/>
            <a:r>
              <a:rPr lang="pt-BR" sz="2000" b="1" dirty="0"/>
              <a:t>Else -&gt; Executa uma codificação quando todas as condições anteriores forem falsas.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968B8175-D1E9-4EF3-8438-9B9C6F51E4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9394054"/>
                  </p:ext>
                </p:extLst>
              </p:nvPr>
            </p:nvGraphicFramePr>
            <p:xfrm>
              <a:off x="6096000" y="1783629"/>
              <a:ext cx="5850208" cy="3290742"/>
            </p:xfrm>
            <a:graphic>
              <a:graphicData uri="http://schemas.microsoft.com/office/powerpoint/2016/slidezoom">
                <pslz:sldZm>
                  <pslz:sldZmObj sldId="278" cId="1330541592">
                    <pslz:zmPr id="{28C2A50B-F0A1-46B4-8302-58BA8EE467D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50208" cy="32907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68B8175-D1E9-4EF3-8438-9B9C6F51E4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1783629"/>
                <a:ext cx="5850208" cy="32907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58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EEA9E33-1817-4BBA-8D77-86FF0CB4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974" y="1238763"/>
            <a:ext cx="4451354" cy="43804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E2C1103-781A-44CD-AF5B-6AAA87F19814}"/>
              </a:ext>
            </a:extLst>
          </p:cNvPr>
          <p:cNvSpPr txBox="1"/>
          <p:nvPr/>
        </p:nvSpPr>
        <p:spPr>
          <a:xfrm>
            <a:off x="8552574" y="570451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Condicionais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8A60CB9-BEE2-4F13-B00A-946EC9833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3"/>
          <a:stretch/>
        </p:blipFill>
        <p:spPr>
          <a:xfrm>
            <a:off x="710672" y="2157468"/>
            <a:ext cx="5629041" cy="254306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2ADF04-DB29-4C4C-8C3C-BD4457EC2238}"/>
              </a:ext>
            </a:extLst>
          </p:cNvPr>
          <p:cNvSpPr txBox="1"/>
          <p:nvPr/>
        </p:nvSpPr>
        <p:spPr>
          <a:xfrm>
            <a:off x="2311109" y="4700530"/>
            <a:ext cx="242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Operadores Aritméticos</a:t>
            </a:r>
          </a:p>
        </p:txBody>
      </p:sp>
    </p:spTree>
    <p:extLst>
      <p:ext uri="{BB962C8B-B14F-4D97-AF65-F5344CB8AC3E}">
        <p14:creationId xmlns:p14="http://schemas.microsoft.com/office/powerpoint/2010/main" val="133054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Introdução a Computação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C5D2848-2665-419E-9243-390AA0E9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33" y="1464586"/>
            <a:ext cx="3291720" cy="3928827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Zoom de Seção 15">
                <a:extLst>
                  <a:ext uri="{FF2B5EF4-FFF2-40B4-BE49-F238E27FC236}">
                    <a16:creationId xmlns:a16="http://schemas.microsoft.com/office/drawing/2014/main" id="{A6CB9B24-297F-4C89-84F3-F6C76EFB23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1453385"/>
                  </p:ext>
                </p:extLst>
              </p:nvPr>
            </p:nvGraphicFramePr>
            <p:xfrm>
              <a:off x="3993160" y="164896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D1BAE3B-BCEF-4D47-BA27-183104147312}">
                    <psez:zmPr id="{D0434EB6-F85C-4D65-8131-B51553A9D03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Zoom de Seção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CB9B24-297F-4C89-84F3-F6C76EFB23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3160" y="164896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Zoom de Seção 17">
                <a:extLst>
                  <a:ext uri="{FF2B5EF4-FFF2-40B4-BE49-F238E27FC236}">
                    <a16:creationId xmlns:a16="http://schemas.microsoft.com/office/drawing/2014/main" id="{F019FBB1-EA93-44B0-B884-0C8AF0E3F1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475052"/>
                  </p:ext>
                </p:extLst>
              </p:nvPr>
            </p:nvGraphicFramePr>
            <p:xfrm>
              <a:off x="7843706" y="164896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EA755C7-17DA-4332-A4EE-8B000F23B382}">
                    <psez:zmPr id="{9D6BC367-CA9E-4971-B0C0-4534112D938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Zoom de Seção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019FBB1-EA93-44B0-B884-0C8AF0E3F1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43706" y="164896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Zoom de Seção 19">
                <a:extLst>
                  <a:ext uri="{FF2B5EF4-FFF2-40B4-BE49-F238E27FC236}">
                    <a16:creationId xmlns:a16="http://schemas.microsoft.com/office/drawing/2014/main" id="{7A0EACAD-76E6-4C74-AD86-D526C8F92F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1673822"/>
                  </p:ext>
                </p:extLst>
              </p:nvPr>
            </p:nvGraphicFramePr>
            <p:xfrm>
              <a:off x="5888404" y="367891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945B486-8262-49DC-B382-826852A85335}">
                    <psez:zmPr id="{257636E9-C0ED-4603-94F4-A5966D5A7EB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Zoom de Seção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A0EACAD-76E6-4C74-AD86-D526C8F92F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88404" y="36789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0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091778"/>
          </a:xfrm>
        </p:spPr>
        <p:txBody>
          <a:bodyPr/>
          <a:lstStyle/>
          <a:p>
            <a:r>
              <a:rPr lang="pt-BR" dirty="0"/>
              <a:t>Informática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C16DB24-C5D5-44C9-8F32-32870EB0B529}"/>
              </a:ext>
            </a:extLst>
          </p:cNvPr>
          <p:cNvSpPr txBox="1"/>
          <p:nvPr/>
        </p:nvSpPr>
        <p:spPr>
          <a:xfrm>
            <a:off x="536895" y="1397674"/>
            <a:ext cx="500822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 </a:t>
            </a:r>
            <a:r>
              <a:rPr lang="pt-B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Informática é a ciência que estuda métodos para o tratamento </a:t>
            </a:r>
          </a:p>
          <a:p>
            <a:pPr algn="ctr"/>
            <a:r>
              <a:rPr lang="pt-B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 informação por meios computacionais.</a:t>
            </a:r>
          </a:p>
          <a:p>
            <a:pPr algn="ctr"/>
            <a:endParaRPr lang="pt-BR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algn="ctr"/>
            <a:r>
              <a:rPr lang="pt-B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Computador é o equipamento eletrônico que realiza decisões lógicas e cálculos através de instruções e algoritmos.</a:t>
            </a:r>
          </a:p>
          <a:p>
            <a:pPr algn="ctr"/>
            <a:endParaRPr lang="pt-BR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algn="ctr"/>
            <a:r>
              <a:rPr lang="pt-B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 primeiro computador eletrônico e digital automático foi criado em 1946, sendo chamado como ENIAC 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(Electronic Numerical Integrator and Computer), resolvendo 4.500 cálculos por Segundo (Julia Gadelha, IC).</a:t>
            </a:r>
          </a:p>
          <a:p>
            <a:pPr algn="ctr"/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algn="ctr"/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medida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que a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sociedade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foi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evoluindo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a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tecnologia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acompanhou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e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computadores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passaram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a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ocupar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menos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espaço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e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realizar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mais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ações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complexas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.</a:t>
            </a:r>
            <a:endParaRPr lang="pt-B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D8A18528-2785-4AC8-A77B-8EAC21A969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5938371"/>
                  </p:ext>
                </p:extLst>
              </p:nvPr>
            </p:nvGraphicFramePr>
            <p:xfrm>
              <a:off x="5849984" y="1756199"/>
              <a:ext cx="5947733" cy="3345600"/>
            </p:xfrm>
            <a:graphic>
              <a:graphicData uri="http://schemas.microsoft.com/office/powerpoint/2016/slidezoom">
                <pslz:sldZm>
                  <pslz:sldZmObj sldId="282" cId="4032054372">
                    <pslz:zmPr id="{C2A8A9F0-019B-4C9F-8A4B-C74B5ECC558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47733" cy="334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8A18528-2785-4AC8-A77B-8EAC21A96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9984" y="1756199"/>
                <a:ext cx="5947733" cy="3345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76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C1FAA9F-5D6F-4587-A707-3068BE387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06" y="1585519"/>
            <a:ext cx="4590006" cy="33003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69BA30-834D-45FB-AC36-F7C2B816AB29}"/>
              </a:ext>
            </a:extLst>
          </p:cNvPr>
          <p:cNvSpPr txBox="1"/>
          <p:nvPr/>
        </p:nvSpPr>
        <p:spPr>
          <a:xfrm>
            <a:off x="2745921" y="4885868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ENIAC, 1946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652872F-36BD-4E93-AAD8-2B844AD9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25" y="1590620"/>
            <a:ext cx="4371525" cy="329524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A034AD-E49E-4807-9C64-38A8AB634FCC}"/>
              </a:ext>
            </a:extLst>
          </p:cNvPr>
          <p:cNvSpPr txBox="1"/>
          <p:nvPr/>
        </p:nvSpPr>
        <p:spPr>
          <a:xfrm>
            <a:off x="8436060" y="4898048"/>
            <a:ext cx="522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SX-9</a:t>
            </a:r>
          </a:p>
        </p:txBody>
      </p:sp>
    </p:spTree>
    <p:extLst>
      <p:ext uri="{BB962C8B-B14F-4D97-AF65-F5344CB8AC3E}">
        <p14:creationId xmlns:p14="http://schemas.microsoft.com/office/powerpoint/2010/main" val="403205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Organização Básica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C8AE00-709F-42CD-A087-25665C906B8D}"/>
              </a:ext>
            </a:extLst>
          </p:cNvPr>
          <p:cNvSpPr txBox="1"/>
          <p:nvPr/>
        </p:nvSpPr>
        <p:spPr>
          <a:xfrm>
            <a:off x="446714" y="1997839"/>
            <a:ext cx="54171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 organização básica de um computador gira em torno de quatro componentes principais: a Unidade Central de Processamento (CPU), responsável por executar instruções e processar dados; a memória, que armazena dados e programas temporariamente; os dispositivos de entrada, como teclado e mouse, que permitem inserir informações no computador; e os dispositivos de saída, como monitor e impressora, que exibem os resultados do processamento. Esses componentes trabalham em conjunto, seguindo as instruções de um sistema operacional, para realizar tarefas e executar programas.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9B120A65-852B-4CF2-8DA9-72CC4CBDDB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7364079"/>
                  </p:ext>
                </p:extLst>
              </p:nvPr>
            </p:nvGraphicFramePr>
            <p:xfrm>
              <a:off x="6096000" y="1959437"/>
              <a:ext cx="5649286" cy="3177723"/>
            </p:xfrm>
            <a:graphic>
              <a:graphicData uri="http://schemas.microsoft.com/office/powerpoint/2016/slidezoom">
                <pslz:sldZm>
                  <pslz:sldZmObj sldId="283" cId="1434340173">
                    <pslz:zmPr id="{4312D92A-9B07-4549-8E78-ADDBC851044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49286" cy="31777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B120A65-852B-4CF2-8DA9-72CC4CBDDB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1959437"/>
                <a:ext cx="5649286" cy="31777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795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3926DA9-D09B-4606-A60F-934D662C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5" y="1618026"/>
            <a:ext cx="4928436" cy="3621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AD902EE-8EF5-4ED2-BE7F-D448971F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5" y="1618026"/>
            <a:ext cx="5075630" cy="362194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7CB009E-7A7D-434D-A58A-0FFC5F87E832}"/>
              </a:ext>
            </a:extLst>
          </p:cNvPr>
          <p:cNvSpPr txBox="1"/>
          <p:nvPr/>
        </p:nvSpPr>
        <p:spPr>
          <a:xfrm>
            <a:off x="4033031" y="5603846"/>
            <a:ext cx="41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Organização Estruturada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43434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Programas e Conceitos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605C334-00EB-4D8A-9539-C8A93C566007}"/>
              </a:ext>
            </a:extLst>
          </p:cNvPr>
          <p:cNvSpPr txBox="1"/>
          <p:nvPr/>
        </p:nvSpPr>
        <p:spPr>
          <a:xfrm>
            <a:off x="740328" y="1712967"/>
            <a:ext cx="47209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Na programação, os programas são conjuntos de instruções que um computador segue para realizar tarefas específicas. Eles são escritos em linguagens de programação, que fornecem uma forma de expressar algoritmos e estruturas de dados. Alguns conceitos fundamentais incluem variáveis (que armazenam dados), estruturas de controle (que determinam a ordem de execução), funções (que agrupam blocos de código) e classes (que definem objetos e seus comportamentos). A programação orientada a objetos (POO) é um paradigma que organiza o código em torno de objetos, enquanto a programação funcional enfatiza o uso de funções puras e imutabilidade.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F543C6CE-0C20-451A-8150-296E811013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8271491"/>
                  </p:ext>
                </p:extLst>
              </p:nvPr>
            </p:nvGraphicFramePr>
            <p:xfrm>
              <a:off x="5796936" y="1712967"/>
              <a:ext cx="6101449" cy="3432065"/>
            </p:xfrm>
            <a:graphic>
              <a:graphicData uri="http://schemas.microsoft.com/office/powerpoint/2016/slidezoom">
                <pslz:sldZm>
                  <pslz:sldZmObj sldId="284" cId="247434164">
                    <pslz:zmPr id="{E4E036C4-2FBF-45B4-BA2E-C6CD6F928AC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01449" cy="34320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543C6CE-0C20-451A-8150-296E81101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6936" y="1712967"/>
                <a:ext cx="6101449" cy="34320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54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835E6-BA8E-46D3-970B-0BC45735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Caminho que Seguiremos!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9C94F9-EA69-4294-AFDC-B2CCF667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10/03/2025</a:t>
            </a:fld>
            <a:endParaRPr lang="en-US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Zoom do Resumo 5">
                <a:extLst>
                  <a:ext uri="{FF2B5EF4-FFF2-40B4-BE49-F238E27FC236}">
                    <a16:creationId xmlns:a16="http://schemas.microsoft.com/office/drawing/2014/main" id="{0F465DD1-51E6-41DB-AE15-456810181A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9450894"/>
                  </p:ext>
                </p:extLst>
              </p:nvPr>
            </p:nvGraphicFramePr>
            <p:xfrm>
              <a:off x="914400" y="2076450"/>
              <a:ext cx="10353675" cy="3714750"/>
            </p:xfrm>
            <a:graphic>
              <a:graphicData uri="http://schemas.microsoft.com/office/powerpoint/2016/summaryzoom">
                <psuz:summaryZm>
                  <psuz:summaryZmObj sectionId="{2521774A-85CE-4295-832E-65ED7C908C6B}">
                    <psuz:zmPr id="{709BF406-AAE1-4E2F-88C2-1AB9355A8B5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07694" y="130015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0900BED-AE17-4895-B87B-99302B8EAA4A}">
                    <psuz:zmPr id="{B5DA95B8-BAEA-4494-846D-69CFDBFD60F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90937" y="130015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C340C2D-5EF0-4924-9659-D5F44F04DBC0}">
                    <psuz:zmPr id="{2B74F92B-EB2C-4FF3-A120-AD6ADA95D72B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74180" y="130015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FF96097-C2EE-428D-BDF6-008A707E9ADB}">
                    <psuz:zmPr id="{2AB9557C-4719-451F-AE4D-D1E0F8E1155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07694" y="1913096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8A26168-C31F-474C-9037-DF1FC30018DF}">
                    <psuz:zmPr id="{EC6A1DD7-5A03-4891-A3C4-69B5D1C4DF0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90937" y="1913096"/>
                          <a:ext cx="2971800" cy="16716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Zoom do Resumo 5">
                <a:extLst>
                  <a:ext uri="{FF2B5EF4-FFF2-40B4-BE49-F238E27FC236}">
                    <a16:creationId xmlns:a16="http://schemas.microsoft.com/office/drawing/2014/main" id="{0F465DD1-51E6-41DB-AE15-456810181A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14400" y="2076450"/>
                <a:ext cx="10353675" cy="3714750"/>
                <a:chOff x="914400" y="2076450"/>
                <a:chExt cx="10353675" cy="3714750"/>
              </a:xfrm>
            </p:grpSpPr>
            <p:pic>
              <p:nvPicPr>
                <p:cNvPr id="3" name="Imagem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22094" y="2206465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Imagem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05337" y="2206465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m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88580" y="2206465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m 8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2094" y="3989546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m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5337" y="3989546"/>
                  <a:ext cx="2971800" cy="167163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236547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713DB5C-7862-4121-BDE5-D7152E1E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334362"/>
            <a:ext cx="11345858" cy="58872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DFDF1E0-4C01-4280-90CA-FDB0A405531A}"/>
              </a:ext>
            </a:extLst>
          </p:cNvPr>
          <p:cNvSpPr txBox="1"/>
          <p:nvPr/>
        </p:nvSpPr>
        <p:spPr>
          <a:xfrm>
            <a:off x="4328657" y="6221634"/>
            <a:ext cx="364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Diferença entre Hardware e Software</a:t>
            </a:r>
          </a:p>
        </p:txBody>
      </p:sp>
    </p:spTree>
    <p:extLst>
      <p:ext uri="{BB962C8B-B14F-4D97-AF65-F5344CB8AC3E}">
        <p14:creationId xmlns:p14="http://schemas.microsoft.com/office/powerpoint/2010/main" val="247434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773460C-1433-4D5A-9C75-93AD28A5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2" y="1550176"/>
            <a:ext cx="3331523" cy="39956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Aplicações e Formas de Representação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Zoom de Seção 11">
                <a:extLst>
                  <a:ext uri="{FF2B5EF4-FFF2-40B4-BE49-F238E27FC236}">
                    <a16:creationId xmlns:a16="http://schemas.microsoft.com/office/drawing/2014/main" id="{1D13A860-8D5A-4C7F-9038-23ADD1D339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302002"/>
                  </p:ext>
                </p:extLst>
              </p:nvPr>
            </p:nvGraphicFramePr>
            <p:xfrm>
              <a:off x="3804030" y="1714499"/>
              <a:ext cx="6571376" cy="3696399"/>
            </p:xfrm>
            <a:graphic>
              <a:graphicData uri="http://schemas.microsoft.com/office/powerpoint/2016/sectionzoom">
                <psez:sectionZm>
                  <psez:sectionZmObj sectionId="{9AFD50DA-11CB-4380-A62B-D7CD04E2C4B4}">
                    <psez:zmPr id="{D7CA4BAB-27E4-445C-B7DD-286AD494F25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71376" cy="36963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Zoom de Seção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D13A860-8D5A-4C7F-9038-23ADD1D339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4030" y="1714499"/>
                <a:ext cx="6571376" cy="36963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05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Aplicações da Lógica de Programação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C41645-758B-4004-A257-D8B40983A0DC}"/>
              </a:ext>
            </a:extLst>
          </p:cNvPr>
          <p:cNvSpPr txBox="1"/>
          <p:nvPr/>
        </p:nvSpPr>
        <p:spPr>
          <a:xfrm>
            <a:off x="253767" y="1778530"/>
            <a:ext cx="52074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A lógica de programação é a base para a criação de qualquer software. Ela envolve a organização de instruções de forma clara e sequencial para que um computador execute tarefas.</a:t>
            </a:r>
          </a:p>
          <a:p>
            <a:pPr algn="ctr"/>
            <a:endParaRPr lang="pt-BR" b="1" dirty="0"/>
          </a:p>
          <a:p>
            <a:r>
              <a:rPr lang="pt-BR" b="1" dirty="0"/>
              <a:t>Exemplos:</a:t>
            </a:r>
          </a:p>
          <a:p>
            <a:pPr marL="285750" indent="-285750" algn="ctr">
              <a:buFontTx/>
              <a:buChar char="-"/>
            </a:pPr>
            <a:r>
              <a:rPr lang="pt-BR" b="1" dirty="0"/>
              <a:t>Média de notas: Um programa que recebe notas como entrada, calcula a média e exibe o resultado. A lógica envolve somar as notas e dividir por dois.</a:t>
            </a:r>
          </a:p>
          <a:p>
            <a:pPr algn="ctr"/>
            <a:endParaRPr lang="pt-BR" b="1" dirty="0"/>
          </a:p>
          <a:p>
            <a:pPr marL="285750" indent="-285750" algn="ctr">
              <a:buFontTx/>
              <a:buChar char="-"/>
            </a:pPr>
            <a:r>
              <a:rPr lang="pt-BR" b="1" dirty="0"/>
              <a:t>Verificação de idade:</a:t>
            </a:r>
            <a:r>
              <a:rPr lang="pt-BR" dirty="0"/>
              <a:t> Um programa que verifica se uma pessoa é maior de idade, comparando a idade inserida com um valor limite.</a:t>
            </a:r>
            <a:endParaRPr lang="pt-BR" b="1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6CDE078D-2D85-485B-BEF0-3D29C48AB2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284834"/>
                  </p:ext>
                </p:extLst>
              </p:nvPr>
            </p:nvGraphicFramePr>
            <p:xfrm>
              <a:off x="5963639" y="1483780"/>
              <a:ext cx="3336955" cy="1877037"/>
            </p:xfrm>
            <a:graphic>
              <a:graphicData uri="http://schemas.microsoft.com/office/powerpoint/2016/slidezoom">
                <pslz:sldZm>
                  <pslz:sldZmObj sldId="286" cId="1442436402">
                    <pslz:zmPr id="{222EB7A4-AB31-4B2D-B1F0-2DD60110DE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36955" cy="18770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CDE078D-2D85-485B-BEF0-3D29C48AB2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3639" y="1483780"/>
                <a:ext cx="3336955" cy="18770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5152752A-C156-4BEF-82BA-6F34913239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9725991"/>
                  </p:ext>
                </p:extLst>
              </p:nvPr>
            </p:nvGraphicFramePr>
            <p:xfrm>
              <a:off x="7460610" y="3497183"/>
              <a:ext cx="3679969" cy="2069983"/>
            </p:xfrm>
            <a:graphic>
              <a:graphicData uri="http://schemas.microsoft.com/office/powerpoint/2016/slidezoom">
                <pslz:sldZm>
                  <pslz:sldZmObj sldId="288" cId="2792144761">
                    <pslz:zmPr id="{BD58B251-8FA1-486B-A2C2-6C5543BEAE7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9969" cy="20699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152752A-C156-4BEF-82BA-6F34913239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0610" y="3497183"/>
                <a:ext cx="3679969" cy="20699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69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A3A71BF-8BA5-4C80-8604-8DF32466A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5" y="1350847"/>
            <a:ext cx="5262159" cy="41630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06464C-B0C5-406F-AB67-948D7A750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3" y="1350846"/>
            <a:ext cx="6188955" cy="41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3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FCFA16-84D5-4D14-B983-DB182E52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04" y="232144"/>
            <a:ext cx="6864991" cy="639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4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2807613-899C-4DE8-AB89-D331A3AE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4" y="1465816"/>
            <a:ext cx="3334024" cy="3945083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Zoom de Seção 10">
                <a:extLst>
                  <a:ext uri="{FF2B5EF4-FFF2-40B4-BE49-F238E27FC236}">
                    <a16:creationId xmlns:a16="http://schemas.microsoft.com/office/drawing/2014/main" id="{EFE0E2A2-6447-482C-87DA-5B8C4ABB78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1593887"/>
                  </p:ext>
                </p:extLst>
              </p:nvPr>
            </p:nvGraphicFramePr>
            <p:xfrm>
              <a:off x="3942824" y="1465816"/>
              <a:ext cx="3308343" cy="1860943"/>
            </p:xfrm>
            <a:graphic>
              <a:graphicData uri="http://schemas.microsoft.com/office/powerpoint/2016/sectionzoom">
                <psez:sectionZm>
                  <psez:sectionZmObj sectionId="{EA48E389-1E99-4761-98C6-988EE1FCB007}">
                    <psez:zmPr id="{62B44E82-B12D-4667-AD3F-1C4B891429E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08343" cy="18609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Zoom de Seção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E0E2A2-6447-482C-87DA-5B8C4ABB78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2824" y="1465816"/>
                <a:ext cx="3308343" cy="186094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Zoom de Seção 12">
                <a:extLst>
                  <a:ext uri="{FF2B5EF4-FFF2-40B4-BE49-F238E27FC236}">
                    <a16:creationId xmlns:a16="http://schemas.microsoft.com/office/drawing/2014/main" id="{63033E99-6036-4E10-A58E-46AC3AEFB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5542528"/>
                  </p:ext>
                </p:extLst>
              </p:nvPr>
            </p:nvGraphicFramePr>
            <p:xfrm>
              <a:off x="6990827" y="3326759"/>
              <a:ext cx="3317380" cy="1866026"/>
            </p:xfrm>
            <a:graphic>
              <a:graphicData uri="http://schemas.microsoft.com/office/powerpoint/2016/sectionzoom">
                <psez:sectionZm>
                  <psez:sectionZmObj sectionId="{A7FCC66E-0907-4FF1-9320-34FB1FBB873F}">
                    <psez:zmPr id="{869514B9-FE10-4E7B-B602-95939509030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17380" cy="18660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Zoom de Seção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3033E99-6036-4E10-A58E-46AC3AEFB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90827" y="3326759"/>
                <a:ext cx="3317380" cy="18660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05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6C7BA-2077-447F-BEB0-EA295AC5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8206"/>
            <a:ext cx="10353762" cy="1257300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1FC5B3-4203-42C0-B10F-C6CCBC12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05506"/>
            <a:ext cx="10353762" cy="3714749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MANZANO, José Augusto N. G.; OLIVEIRA, </a:t>
            </a:r>
            <a:r>
              <a:rPr lang="pt-BR" dirty="0" err="1"/>
              <a:t>Jayr</a:t>
            </a:r>
            <a:r>
              <a:rPr lang="pt-BR" dirty="0"/>
              <a:t> Figueiredo de. Algoritmos: Lógica para Desenvolvimento de Programação de Computadores.</a:t>
            </a:r>
            <a:r>
              <a:rPr lang="pt-BR" baseline="30000" dirty="0"/>
              <a:t> 1 </a:t>
            </a:r>
            <a:r>
              <a:rPr lang="pt-BR" dirty="0"/>
              <a:t>32. ed. São Paulo: Érica, 2019.&lt;</a:t>
            </a:r>
            <a:r>
              <a:rPr lang="pt-BR" dirty="0">
                <a:hlinkClick r:id="rId2"/>
              </a:rPr>
              <a:t>Algoritmos: Lógica Para Desenvolvimento de Programação de Computadores ... - JOSÉ AUGUSTO N. G. MANZANO, JAYR FIGUEIREDO DE OLIVEIRA - Google Livros</a:t>
            </a:r>
            <a:r>
              <a:rPr lang="pt-BR" dirty="0"/>
              <a:t>&gt; Acesso em: 0 8 de março de 2025.</a:t>
            </a:r>
          </a:p>
          <a:p>
            <a:r>
              <a:rPr lang="pt-BR" dirty="0"/>
              <a:t>TUDOGOSTE. Bolo de chocolate simples. Disponível em: &lt;</a:t>
            </a:r>
            <a:r>
              <a:rPr lang="pt-BR" dirty="0">
                <a:hlinkClick r:id="rId3"/>
              </a:rPr>
              <a:t>https://www.tudogostoso.com.br/receita/309779-bolo-de-chocolate-simples.html</a:t>
            </a:r>
            <a:r>
              <a:rPr lang="pt-BR" dirty="0"/>
              <a:t>&gt; Acesso em: 08 de março de 2025. </a:t>
            </a:r>
          </a:p>
          <a:p>
            <a:r>
              <a:rPr lang="pt-BR" dirty="0"/>
              <a:t>ESCOLA SUPERIOR DE REDES. O que é e como aprender lógica de programação de uma vez por todas? 2023. Disponível em: &lt;</a:t>
            </a:r>
            <a:r>
              <a:rPr lang="pt-BR" dirty="0">
                <a:hlinkClick r:id="rId4"/>
              </a:rPr>
              <a:t>https://esr.rnp.br/desenvolvimento-de-sistemas/o-que-e-logica-de-</a:t>
            </a:r>
            <a:r>
              <a:rPr lang="pt-BR" dirty="0" err="1">
                <a:hlinkClick r:id="rId4"/>
              </a:rPr>
              <a:t>programacao</a:t>
            </a:r>
            <a:r>
              <a:rPr lang="pt-BR" dirty="0">
                <a:hlinkClick r:id="rId4"/>
              </a:rPr>
              <a:t>/</a:t>
            </a:r>
            <a:r>
              <a:rPr lang="pt-BR" dirty="0"/>
              <a:t>&gt; Acesso em: 0 8 de março de 2025.</a:t>
            </a:r>
          </a:p>
          <a:p>
            <a:r>
              <a:rPr lang="pt-BR" dirty="0"/>
              <a:t>IFRN. Estruturas de Repetição. Disponível em: &lt;</a:t>
            </a:r>
            <a:r>
              <a:rPr lang="pt-BR" dirty="0">
                <a:hlinkClick r:id="rId5"/>
              </a:rPr>
              <a:t>https://blog.betrybe.com/desenvolvimento-web/estruturas-de-</a:t>
            </a:r>
            <a:r>
              <a:rPr lang="pt-BR" dirty="0" err="1">
                <a:hlinkClick r:id="rId5"/>
              </a:rPr>
              <a:t>repeticao</a:t>
            </a:r>
            <a:r>
              <a:rPr lang="pt-BR" dirty="0">
                <a:hlinkClick r:id="rId5"/>
              </a:rPr>
              <a:t>/</a:t>
            </a:r>
            <a:r>
              <a:rPr lang="pt-BR" dirty="0"/>
              <a:t>&gt; Acesso em: 08 de março de 2025.</a:t>
            </a:r>
          </a:p>
          <a:p>
            <a:r>
              <a:rPr lang="pt-BR" dirty="0"/>
              <a:t>GADELHA. A Evolução dos Computadores. Disponível em: &lt;</a:t>
            </a:r>
            <a:r>
              <a:rPr lang="pt-BR" dirty="0">
                <a:hlinkClick r:id="rId6"/>
              </a:rPr>
              <a:t>https://www.todamateria.com.br/historia-e-</a:t>
            </a:r>
            <a:r>
              <a:rPr lang="pt-BR" dirty="0" err="1">
                <a:hlinkClick r:id="rId6"/>
              </a:rPr>
              <a:t>evolucao</a:t>
            </a:r>
            <a:r>
              <a:rPr lang="pt-BR" dirty="0">
                <a:hlinkClick r:id="rId6"/>
              </a:rPr>
              <a:t>-dos-computadores/</a:t>
            </a:r>
            <a:r>
              <a:rPr lang="pt-BR" dirty="0"/>
              <a:t>&gt; Acesso em: 08 de março de 2025. </a:t>
            </a:r>
          </a:p>
          <a:p>
            <a:r>
              <a:rPr lang="pt-BR" dirty="0"/>
              <a:t>GONÇALVES. Introdução à Computação. Disponível em: &lt;</a:t>
            </a:r>
            <a:r>
              <a:rPr lang="pt-BR" dirty="0">
                <a:hlinkClick r:id="rId7"/>
              </a:rPr>
              <a:t>https://www.iped.com.br/materias/informatica/introducao-computacao.html</a:t>
            </a:r>
            <a:r>
              <a:rPr lang="pt-BR" dirty="0"/>
              <a:t>&gt; Acesso em: 08 de março de 2025.</a:t>
            </a:r>
          </a:p>
        </p:txBody>
      </p:sp>
    </p:spTree>
    <p:extLst>
      <p:ext uri="{BB962C8B-B14F-4D97-AF65-F5344CB8AC3E}">
        <p14:creationId xmlns:p14="http://schemas.microsoft.com/office/powerpoint/2010/main" val="176922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6C7BA-2077-447F-BEB0-EA295AC5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8206"/>
            <a:ext cx="10353762" cy="803948"/>
          </a:xfrm>
        </p:spPr>
        <p:txBody>
          <a:bodyPr/>
          <a:lstStyle/>
          <a:p>
            <a:r>
              <a:rPr lang="pt-BR" dirty="0"/>
              <a:t>Fim da Apresentação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437AD1-AB9A-4A10-B84F-BFF16391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64" y="1304491"/>
            <a:ext cx="8945223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4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pt-br" sz="5400" b="1" dirty="0"/>
              <a:t>Roteiro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429770"/>
              </p:ext>
            </p:extLst>
          </p:nvPr>
        </p:nvGraphicFramePr>
        <p:xfrm>
          <a:off x="914400" y="1866900"/>
          <a:ext cx="10353675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8898736-24F7-41D0-9860-D1CCA050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3" y="1375794"/>
            <a:ext cx="3640822" cy="4387444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Zoom de Seção 17">
                <a:extLst>
                  <a:ext uri="{FF2B5EF4-FFF2-40B4-BE49-F238E27FC236}">
                    <a16:creationId xmlns:a16="http://schemas.microsoft.com/office/drawing/2014/main" id="{81DE7605-C823-41F1-8AB2-75D95B6201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4355170"/>
                  </p:ext>
                </p:extLst>
              </p:nvPr>
            </p:nvGraphicFramePr>
            <p:xfrm>
              <a:off x="4407001" y="1597943"/>
              <a:ext cx="3255212" cy="1831057"/>
            </p:xfrm>
            <a:graphic>
              <a:graphicData uri="http://schemas.microsoft.com/office/powerpoint/2016/sectionzoom">
                <psez:sectionZm>
                  <psez:sectionZmObj sectionId="{A63D4AAA-8747-46C5-B093-687573A9826B}">
                    <psez:zmPr id="{C8E8C4D0-DF08-4849-A33F-9B012F5D5D4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5212" cy="18310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Zoom de Seção 1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1DE7605-C823-41F1-8AB2-75D95B6201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7001" y="1597943"/>
                <a:ext cx="3255212" cy="183105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Fundamentos Básicos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Zoom de Seção 19">
                <a:extLst>
                  <a:ext uri="{FF2B5EF4-FFF2-40B4-BE49-F238E27FC236}">
                    <a16:creationId xmlns:a16="http://schemas.microsoft.com/office/drawing/2014/main" id="{254C0216-ADA5-43C7-8DB9-3F6E57607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0057427"/>
                  </p:ext>
                </p:extLst>
              </p:nvPr>
            </p:nvGraphicFramePr>
            <p:xfrm>
              <a:off x="7940488" y="1597943"/>
              <a:ext cx="3255211" cy="1831056"/>
            </p:xfrm>
            <a:graphic>
              <a:graphicData uri="http://schemas.microsoft.com/office/powerpoint/2016/sectionzoom">
                <psez:sectionZm>
                  <psez:sectionZmObj sectionId="{574FEE26-5DC3-4401-A2EE-56E639428E68}">
                    <psez:zmPr id="{AA5AE2FB-AFA4-427A-9724-4ABA17855A9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5211" cy="18310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Zoom de Seção 1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54C0216-ADA5-43C7-8DB9-3F6E57607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40488" y="1597943"/>
                <a:ext cx="3255211" cy="18310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Zoom de Seção 21">
                <a:extLst>
                  <a:ext uri="{FF2B5EF4-FFF2-40B4-BE49-F238E27FC236}">
                    <a16:creationId xmlns:a16="http://schemas.microsoft.com/office/drawing/2014/main" id="{E98B6F33-E66C-4668-BD63-7CD811DCA7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6528462"/>
                  </p:ext>
                </p:extLst>
              </p:nvPr>
            </p:nvGraphicFramePr>
            <p:xfrm>
              <a:off x="4407000" y="3739713"/>
              <a:ext cx="3255211" cy="1831056"/>
            </p:xfrm>
            <a:graphic>
              <a:graphicData uri="http://schemas.microsoft.com/office/powerpoint/2016/sectionzoom">
                <psez:sectionZm>
                  <psez:sectionZmObj sectionId="{57657E05-16BF-41D5-BFB4-66E4EDAF0428}">
                    <psez:zmPr id="{7FF92A16-B9A7-4593-B22C-F34F68B4C4A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5211" cy="18310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Zoom de Seção 2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98B6F33-E66C-4668-BD63-7CD811DCA7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07000" y="3739713"/>
                <a:ext cx="3255211" cy="18310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Zoom de Seção 23">
                <a:extLst>
                  <a:ext uri="{FF2B5EF4-FFF2-40B4-BE49-F238E27FC236}">
                    <a16:creationId xmlns:a16="http://schemas.microsoft.com/office/drawing/2014/main" id="{39DEFA93-D104-448D-B2EF-AC514420C1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3473388"/>
                  </p:ext>
                </p:extLst>
              </p:nvPr>
            </p:nvGraphicFramePr>
            <p:xfrm>
              <a:off x="7940488" y="3739713"/>
              <a:ext cx="3255210" cy="1831056"/>
            </p:xfrm>
            <a:graphic>
              <a:graphicData uri="http://schemas.microsoft.com/office/powerpoint/2016/sectionzoom">
                <psez:sectionZm>
                  <psez:sectionZmObj sectionId="{0B65598B-A5C1-4CD9-8F07-95324EFFC992}">
                    <psez:zmPr id="{2AFBC128-4AB4-43D0-9E59-14C58BF77BFE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5210" cy="18310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Zoom de Seção 2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9DEFA93-D104-448D-B2EF-AC514420C1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40488" y="3739713"/>
                <a:ext cx="3255210" cy="18310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69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Algorítmos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021B27-B338-4113-83D4-A08D9C8F0619}"/>
              </a:ext>
            </a:extLst>
          </p:cNvPr>
          <p:cNvSpPr txBox="1"/>
          <p:nvPr/>
        </p:nvSpPr>
        <p:spPr>
          <a:xfrm>
            <a:off x="647603" y="1321790"/>
            <a:ext cx="55010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De acordo com Manzano, autor do livro “Lógica para desenvolvimento de programação para computadores”, algoritmos “são conjuntos de passos finitos e organizados que, quando executados, resolvem um problema”.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Dessa forma, podemos afirmar que um algoritmo trata-se de um conjunto de passos ou etapas para a conclusão de um objetivo.</a:t>
            </a:r>
          </a:p>
          <a:p>
            <a:pPr algn="ctr"/>
            <a:r>
              <a:rPr lang="pt-BR" b="1" dirty="0" err="1"/>
              <a:t>Ex</a:t>
            </a:r>
            <a:r>
              <a:rPr lang="pt-BR" b="1" dirty="0"/>
              <a:t>: Receita de Bolo.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Zoom de Slide 12">
                <a:extLst>
                  <a:ext uri="{FF2B5EF4-FFF2-40B4-BE49-F238E27FC236}">
                    <a16:creationId xmlns:a16="http://schemas.microsoft.com/office/drawing/2014/main" id="{04BBD11E-28EA-405F-87A7-0882176D9D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4826611"/>
                  </p:ext>
                </p:extLst>
              </p:nvPr>
            </p:nvGraphicFramePr>
            <p:xfrm>
              <a:off x="7495562" y="1321790"/>
              <a:ext cx="3656038" cy="2056521"/>
            </p:xfrm>
            <a:graphic>
              <a:graphicData uri="http://schemas.microsoft.com/office/powerpoint/2016/slidezoom">
                <pslz:sldZm>
                  <pslz:sldZmObj sldId="272" cId="1312869542">
                    <pslz:zmPr id="{2F082246-658D-41C5-A40B-B4C36ECBAA9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6038" cy="20565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Zoom de Slide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4BBD11E-28EA-405F-87A7-0882176D9D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5562" y="1321790"/>
                <a:ext cx="3656038" cy="205652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5A2267F8-FF6B-4814-A6D3-A59EEA123A04}"/>
              </a:ext>
            </a:extLst>
          </p:cNvPr>
          <p:cNvSpPr txBox="1"/>
          <p:nvPr/>
        </p:nvSpPr>
        <p:spPr>
          <a:xfrm flipH="1">
            <a:off x="7637394" y="3429000"/>
            <a:ext cx="3372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Bolo de Chocolate Simples, </a:t>
            </a:r>
            <a:r>
              <a:rPr lang="pt-BR" sz="1400" b="1" dirty="0" err="1"/>
              <a:t>TudoGostoso</a:t>
            </a:r>
            <a:r>
              <a:rPr lang="pt-BR" sz="1400" b="1" dirty="0"/>
              <a:t>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A62A390-3194-4356-99DB-1B296B85C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725" y="4159011"/>
            <a:ext cx="4048836" cy="224285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Zoom de Slide 19">
                <a:extLst>
                  <a:ext uri="{FF2B5EF4-FFF2-40B4-BE49-F238E27FC236}">
                    <a16:creationId xmlns:a16="http://schemas.microsoft.com/office/drawing/2014/main" id="{E5A22318-8ED0-400F-A288-32CD2FD9F5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0695644"/>
                  </p:ext>
                </p:extLst>
              </p:nvPr>
            </p:nvGraphicFramePr>
            <p:xfrm>
              <a:off x="7495562" y="3907112"/>
              <a:ext cx="3656038" cy="2056521"/>
            </p:xfrm>
            <a:graphic>
              <a:graphicData uri="http://schemas.microsoft.com/office/powerpoint/2016/slidezoom">
                <pslz:sldZm>
                  <pslz:sldZmObj sldId="264" cId="1499454383">
                    <pslz:zmPr id="{D8433727-B18E-42E7-88DF-97891B2E473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6038" cy="20565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Zoom de Slide 1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5A22318-8ED0-400F-A288-32CD2FD9F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5562" y="3907112"/>
                <a:ext cx="3656038" cy="205652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4F33C436-B2F0-4E6E-9D7B-DC77711CD3F8}"/>
              </a:ext>
            </a:extLst>
          </p:cNvPr>
          <p:cNvSpPr txBox="1"/>
          <p:nvPr/>
        </p:nvSpPr>
        <p:spPr>
          <a:xfrm flipH="1">
            <a:off x="7637394" y="5955347"/>
            <a:ext cx="3372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198147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Algorítmos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2B042DC-F0C7-4B35-8BF3-13CB20BC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97" y="119458"/>
            <a:ext cx="7707605" cy="66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6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8A8D8DF-CACE-4347-AFB1-4D875F2A33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876" y="994094"/>
            <a:ext cx="4691124" cy="58639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C462501-0A0C-47DF-82A4-8F60A9930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7"/>
          <a:stretch/>
        </p:blipFill>
        <p:spPr>
          <a:xfrm flipH="1">
            <a:off x="0" y="994095"/>
            <a:ext cx="5678881" cy="58639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7C4FA25-236B-4FDA-9D6A-8EDC2E5D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>
            <a:normAutofit/>
          </a:bodyPr>
          <a:lstStyle/>
          <a:p>
            <a:r>
              <a:rPr lang="pt-BR" b="0" i="0" dirty="0"/>
              <a:t>O qu</a:t>
            </a:r>
            <a:r>
              <a:rPr lang="pt-BR" dirty="0"/>
              <a:t>e é a Lógica?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D92DA8-7FD6-40AB-BB1B-4F34A0EE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10/03/2025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82DB23-594B-44BD-A488-F243C95F9E8D}"/>
              </a:ext>
            </a:extLst>
          </p:cNvPr>
          <p:cNvSpPr txBox="1"/>
          <p:nvPr/>
        </p:nvSpPr>
        <p:spPr>
          <a:xfrm>
            <a:off x="1324472" y="3769125"/>
            <a:ext cx="4613945" cy="1736646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E8E8E8"/>
                </a:solidFill>
                <a:latin typeface="Arial" panose="020B0604020202020204" pitchFamily="34" charset="0"/>
              </a:rPr>
              <a:t>P</a:t>
            </a:r>
            <a:r>
              <a:rPr lang="pt-BR" sz="16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arte da filosofia que trata das formas do pensamento em geral (dedução, indução, hipótese, inferência etc.) e das operações intelectuais que visam à determinação do que é verdadeiro ou não, (Dicionário Oxford Languages, 2025).</a:t>
            </a:r>
            <a:endParaRPr lang="pt-BR" sz="16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20E52A5-24BB-4510-AB73-DF657867DEDF}"/>
              </a:ext>
            </a:extLst>
          </p:cNvPr>
          <p:cNvSpPr txBox="1">
            <a:spLocks/>
          </p:cNvSpPr>
          <p:nvPr/>
        </p:nvSpPr>
        <p:spPr>
          <a:xfrm>
            <a:off x="169603" y="644030"/>
            <a:ext cx="5339674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/>
              <a:t>Filosofia</a:t>
            </a:r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D36A537-A9C5-41FE-8283-D6C0D8C471E5}"/>
              </a:ext>
            </a:extLst>
          </p:cNvPr>
          <p:cNvSpPr txBox="1">
            <a:spLocks/>
          </p:cNvSpPr>
          <p:nvPr/>
        </p:nvSpPr>
        <p:spPr>
          <a:xfrm>
            <a:off x="5260179" y="3380148"/>
            <a:ext cx="5339674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/>
              <a:t>Tecnologia</a:t>
            </a:r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8399F87-388A-4A82-B029-BC8CB6F65B1A}"/>
              </a:ext>
            </a:extLst>
          </p:cNvPr>
          <p:cNvSpPr txBox="1"/>
          <p:nvPr/>
        </p:nvSpPr>
        <p:spPr>
          <a:xfrm>
            <a:off x="6396686" y="4938586"/>
            <a:ext cx="4613945" cy="1634490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E8E8E8"/>
                </a:solidFill>
                <a:latin typeface="Arial" panose="020B0604020202020204" pitchFamily="34" charset="0"/>
              </a:rPr>
              <a:t>A</a:t>
            </a:r>
            <a:r>
              <a:rPr lang="pt-BR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 lógica de programação ou lógica computacional refere-se a uma técnica de desenvolver sequências lógicas, a fim de obter um resultado específico, (Escola Superior de Redes, 2023).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E2E5FC-609C-49AC-A997-9E4D88426C5C}"/>
              </a:ext>
            </a:extLst>
          </p:cNvPr>
          <p:cNvSpPr txBox="1"/>
          <p:nvPr/>
        </p:nvSpPr>
        <p:spPr>
          <a:xfrm>
            <a:off x="5278660" y="2314859"/>
            <a:ext cx="1319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499454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F9C1-061E-4F87-8D5F-A3AFE4EF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8516"/>
            <a:ext cx="10353762" cy="1257300"/>
          </a:xfrm>
        </p:spPr>
        <p:txBody>
          <a:bodyPr/>
          <a:lstStyle/>
          <a:p>
            <a:r>
              <a:rPr lang="pt-BR" dirty="0"/>
              <a:t>Estrutura de Repetição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FBE48D-30EF-463D-B5F4-261E1A62F46C}"/>
              </a:ext>
            </a:extLst>
          </p:cNvPr>
          <p:cNvSpPr txBox="1"/>
          <p:nvPr/>
        </p:nvSpPr>
        <p:spPr>
          <a:xfrm>
            <a:off x="268448" y="1236266"/>
            <a:ext cx="56980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As estruturas de repetição permitem que um conjunto de instruções seja executado várias vezes, otimizando os processos da comunicação e da máquina.</a:t>
            </a:r>
          </a:p>
          <a:p>
            <a:pPr algn="ctr"/>
            <a:endParaRPr lang="pt-BR" sz="2000" b="1" dirty="0"/>
          </a:p>
          <a:p>
            <a:pPr algn="ctr"/>
            <a:r>
              <a:rPr lang="pt-BR" sz="2000" b="1" dirty="0"/>
              <a:t>Para um programador que não sabe utilizar as estruturas de repetição, a tarefa se torna extensa e cansativa. Logo, utilizar as estruturas de repetição torna o trabalho prático e rápido.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44FB463-B557-492D-B13E-559680458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11" y="4108271"/>
            <a:ext cx="1229521" cy="261904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AF77168-6A7D-4BC1-AC1C-F9F5710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55" y="4395831"/>
            <a:ext cx="3021458" cy="204392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EE83E60F-BC58-4E49-B49F-B612BD9DF3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8797947"/>
                  </p:ext>
                </p:extLst>
              </p:nvPr>
            </p:nvGraphicFramePr>
            <p:xfrm>
              <a:off x="6024875" y="1312717"/>
              <a:ext cx="5898677" cy="3318006"/>
            </p:xfrm>
            <a:graphic>
              <a:graphicData uri="http://schemas.microsoft.com/office/powerpoint/2016/slidezoom">
                <pslz:sldZm>
                  <pslz:sldZmObj sldId="274" cId="163715032">
                    <pslz:zmPr id="{AC8308A5-9952-4EFD-97BA-4AF345C0E7B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98677" cy="33180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E83E60F-BC58-4E49-B49F-B612BD9DF3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4875" y="1312717"/>
                <a:ext cx="5898677" cy="33180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8DFA57-98ED-4AA4-96C9-AE7EE09D84FC}"/>
              </a:ext>
            </a:extLst>
          </p:cNvPr>
          <p:cNvSpPr txBox="1"/>
          <p:nvPr/>
        </p:nvSpPr>
        <p:spPr>
          <a:xfrm>
            <a:off x="7410259" y="4756558"/>
            <a:ext cx="312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Estruturas de Repetição, IFRN.</a:t>
            </a:r>
          </a:p>
        </p:txBody>
      </p:sp>
    </p:spTree>
    <p:extLst>
      <p:ext uri="{BB962C8B-B14F-4D97-AF65-F5344CB8AC3E}">
        <p14:creationId xmlns:p14="http://schemas.microsoft.com/office/powerpoint/2010/main" val="83074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D12784A-D554-4924-872C-AC4C2EAF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6" y="1408922"/>
            <a:ext cx="6279502" cy="40401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51E96A-FD56-4899-93A1-1CA873DC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54" y="1408922"/>
            <a:ext cx="5082315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5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6_TF12214701" id="{5D565F68-5A4C-4385-9096-18BECD4C5627}" vid="{B4809734-240F-4448-8EC4-45DBE2F02D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{B9432322-76E6-4502-9667-20D51347E077}tf12214701_win32</Template>
  <TotalTime>7968</TotalTime>
  <Words>1244</Words>
  <Application>Microsoft Office PowerPoint</Application>
  <PresentationFormat>Widescreen</PresentationFormat>
  <Paragraphs>99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Goudy Old Style</vt:lpstr>
      <vt:lpstr>Goudy Old Style (Corpo)</vt:lpstr>
      <vt:lpstr>Wingdings 2</vt:lpstr>
      <vt:lpstr>SlateVTI</vt:lpstr>
      <vt:lpstr>Introdução à Lógica</vt:lpstr>
      <vt:lpstr>Caminho que Seguiremos!</vt:lpstr>
      <vt:lpstr>Roteiro</vt:lpstr>
      <vt:lpstr>Fundamentos Básicos</vt:lpstr>
      <vt:lpstr>Algorítmos</vt:lpstr>
      <vt:lpstr>Algorítmos</vt:lpstr>
      <vt:lpstr>O que é a Lógica?</vt:lpstr>
      <vt:lpstr>Estrutura de Repetição</vt:lpstr>
      <vt:lpstr>Apresentação do PowerPoint</vt:lpstr>
      <vt:lpstr>Variáveis, Constantes e Tipos de Dados</vt:lpstr>
      <vt:lpstr>Apresentação do PowerPoint</vt:lpstr>
      <vt:lpstr>Operadores e Condicionais</vt:lpstr>
      <vt:lpstr>Apresentação do PowerPoint</vt:lpstr>
      <vt:lpstr>Introdução a Computação</vt:lpstr>
      <vt:lpstr>Informática</vt:lpstr>
      <vt:lpstr>Apresentação do PowerPoint</vt:lpstr>
      <vt:lpstr>Organização Básica</vt:lpstr>
      <vt:lpstr>Apresentação do PowerPoint</vt:lpstr>
      <vt:lpstr>Programas e Conceitos</vt:lpstr>
      <vt:lpstr>Apresentação do PowerPoint</vt:lpstr>
      <vt:lpstr>Aplicações e Formas de Representação</vt:lpstr>
      <vt:lpstr>Aplicações da Lógica de Programação</vt:lpstr>
      <vt:lpstr>Apresentação do PowerPoint</vt:lpstr>
      <vt:lpstr>Apresentação do PowerPoint</vt:lpstr>
      <vt:lpstr>Referências Bibliográficas</vt:lpstr>
      <vt:lpstr>Referências</vt:lpstr>
      <vt:lpstr>Fim da Apresentação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Lógica</dc:title>
  <dc:creator>RAPHAEL</dc:creator>
  <cp:lastModifiedBy>Raphael Veras</cp:lastModifiedBy>
  <cp:revision>40</cp:revision>
  <dcterms:created xsi:type="dcterms:W3CDTF">2025-02-24T23:40:39Z</dcterms:created>
  <dcterms:modified xsi:type="dcterms:W3CDTF">2025-03-10T23:28:16Z</dcterms:modified>
</cp:coreProperties>
</file>